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11/13/2023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3.jpeg"/><Relationship Id="rId7" Type="http://schemas.openxmlformats.org/officeDocument/2006/relationships/image" Target="../media/image1.jpeg"/><Relationship Id="rId12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0.jpeg"/><Relationship Id="rId5" Type="http://schemas.openxmlformats.org/officeDocument/2006/relationships/image" Target="../media/image5.jpeg"/><Relationship Id="rId10" Type="http://schemas.openxmlformats.org/officeDocument/2006/relationships/image" Target="../media/image9.jpeg"/><Relationship Id="rId4" Type="http://schemas.openxmlformats.org/officeDocument/2006/relationships/image" Target="../media/image4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Конкурс\1618898159_34-phonoteka_org-p-krasivii-sportivnii-fon-dlya-prezentatsii-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6146" name="Picture 2" descr="C:\Users\пк\Desktop\Конкурс\Конкурс\20220118_113317.jpg"/>
          <p:cNvPicPr>
            <a:picLocks noChangeAspect="1" noChangeArrowheads="1"/>
          </p:cNvPicPr>
          <p:nvPr/>
        </p:nvPicPr>
        <p:blipFill>
          <a:blip r:embed="rId3" cstate="print"/>
          <a:srcRect l="11650" t="18986" r="7767"/>
          <a:stretch>
            <a:fillRect/>
          </a:stretch>
        </p:blipFill>
        <p:spPr bwMode="auto">
          <a:xfrm>
            <a:off x="838200" y="228600"/>
            <a:ext cx="3225461" cy="1824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C:\Users\пк\Desktop\Конкурс\Конкурс\20220118_12021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228600"/>
            <a:ext cx="3429000" cy="1928813"/>
          </a:xfrm>
          <a:prstGeom prst="rect">
            <a:avLst/>
          </a:prstGeom>
          <a:noFill/>
        </p:spPr>
      </p:pic>
      <p:pic>
        <p:nvPicPr>
          <p:cNvPr id="6148" name="Picture 4" descr="C:\Users\пк\Desktop\Конкурс\Конкурс\20220125_1147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4419600"/>
            <a:ext cx="2700867" cy="1519238"/>
          </a:xfrm>
          <a:prstGeom prst="rect">
            <a:avLst/>
          </a:prstGeom>
          <a:noFill/>
        </p:spPr>
      </p:pic>
      <p:pic>
        <p:nvPicPr>
          <p:cNvPr id="6149" name="Picture 5" descr="C:\Users\пк\Desktop\Конкурс\Конкурс\IMG-20220215-WA00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4495800"/>
            <a:ext cx="2235200" cy="1676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Прямоугольник 11"/>
          <p:cNvSpPr/>
          <p:nvPr/>
        </p:nvSpPr>
        <p:spPr>
          <a:xfrm>
            <a:off x="1295400" y="2209800"/>
            <a:ext cx="7543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Проект "Футбол в школу" 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даёт 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возможность каждому ребенку регулярно заниматься спортом и стать ближе к футболу, а тем учащимся, кто по каким-то причинам не попал в спортивную школу, проявить себя на школьных соревнованиях, чтобы в дальнейшем быть замеченными региональными тренерами-селекционерами.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150" name="Picture 6" descr="C:\Users\пк\Desktop\Конкурс\Конкурс\IMG-20220215-WA002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91200" y="4191000"/>
            <a:ext cx="3124200" cy="2344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к\Desktop\Конкурс\Конкурс\20220118_113317.jpg"/>
          <p:cNvPicPr>
            <a:picLocks noChangeAspect="1" noChangeArrowheads="1"/>
          </p:cNvPicPr>
          <p:nvPr/>
        </p:nvPicPr>
        <p:blipFill>
          <a:blip r:embed="rId2" cstate="print"/>
          <a:srcRect l="11650" t="18986" r="7767"/>
          <a:stretch>
            <a:fillRect/>
          </a:stretch>
        </p:blipFill>
        <p:spPr bwMode="auto">
          <a:xfrm>
            <a:off x="838200" y="228600"/>
            <a:ext cx="3225461" cy="1824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7" name="Picture 3" descr="C:\Users\пк\Desktop\Конкурс\Конкурс\20220118_120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28600"/>
            <a:ext cx="3429000" cy="1928813"/>
          </a:xfrm>
          <a:prstGeom prst="rect">
            <a:avLst/>
          </a:prstGeom>
          <a:noFill/>
        </p:spPr>
      </p:pic>
      <p:pic>
        <p:nvPicPr>
          <p:cNvPr id="6148" name="Picture 4" descr="C:\Users\пк\Desktop\Конкурс\Конкурс\20220125_1147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419600"/>
            <a:ext cx="2700867" cy="1519238"/>
          </a:xfrm>
          <a:prstGeom prst="rect">
            <a:avLst/>
          </a:prstGeom>
          <a:noFill/>
        </p:spPr>
      </p:pic>
      <p:pic>
        <p:nvPicPr>
          <p:cNvPr id="6149" name="Picture 5" descr="C:\Users\пк\Desktop\Конкурс\Конкурс\IMG-20220215-WA002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76600" y="4495800"/>
            <a:ext cx="2235200" cy="1676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2" name="Прямоугольник 11"/>
          <p:cNvSpPr/>
          <p:nvPr/>
        </p:nvSpPr>
        <p:spPr>
          <a:xfrm>
            <a:off x="1295400" y="2209800"/>
            <a:ext cx="7543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Проект "Футбол в школу" дает возможность каждому ребенку регулярно заниматься спортом и стать ближе к футболу, а тем учащимся, кто по каким-то причинам не попал в спортивную школу, проявить себя на школьных соревнованиях, чтобы в дальнейшем быть замеченными региональными тренерами-селекционерами.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  <p:pic>
        <p:nvPicPr>
          <p:cNvPr id="6150" name="Picture 6" descr="C:\Users\пк\Desktop\Конкурс\Конкурс\IMG-20220215-WA002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1200" y="4191000"/>
            <a:ext cx="3124200" cy="23446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2" descr="C:\Users\пк\Desktop\Конкурс\1618898159_34-phonoteka_org-p-krasivii-sportivnii-fon-dlya-prezentatsii-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2" name="Picture 2" descr="F:\20221118_150531.jpg"/>
          <p:cNvPicPr>
            <a:picLocks noChangeAspect="1" noChangeArrowheads="1"/>
          </p:cNvPicPr>
          <p:nvPr/>
        </p:nvPicPr>
        <p:blipFill>
          <a:blip r:embed="rId8" cstate="print"/>
          <a:srcRect l="20000" t="29259" r="2500"/>
          <a:stretch>
            <a:fillRect/>
          </a:stretch>
        </p:blipFill>
        <p:spPr bwMode="auto">
          <a:xfrm rot="20896521">
            <a:off x="108129" y="477959"/>
            <a:ext cx="2590800" cy="1330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F:\20221118_15090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768752">
            <a:off x="6172099" y="446436"/>
            <a:ext cx="2830594" cy="1592209"/>
          </a:xfrm>
          <a:prstGeom prst="rect">
            <a:avLst/>
          </a:prstGeom>
          <a:noFill/>
        </p:spPr>
      </p:pic>
      <p:pic>
        <p:nvPicPr>
          <p:cNvPr id="1028" name="Picture 4" descr="F:\20230411_092125.jpg"/>
          <p:cNvPicPr>
            <a:picLocks noChangeAspect="1" noChangeArrowheads="1"/>
          </p:cNvPicPr>
          <p:nvPr/>
        </p:nvPicPr>
        <p:blipFill>
          <a:blip r:embed="rId10" cstate="print"/>
          <a:srcRect t="20000"/>
          <a:stretch>
            <a:fillRect/>
          </a:stretch>
        </p:blipFill>
        <p:spPr bwMode="auto">
          <a:xfrm>
            <a:off x="2743200" y="228600"/>
            <a:ext cx="3048000" cy="1828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F:\20230411_09304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4800" y="4191000"/>
            <a:ext cx="2743200" cy="2057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30" name="Picture 6" descr="F:\20230411_093211.jpg"/>
          <p:cNvPicPr>
            <a:picLocks noChangeAspect="1" noChangeArrowheads="1"/>
          </p:cNvPicPr>
          <p:nvPr/>
        </p:nvPicPr>
        <p:blipFill>
          <a:blip r:embed="rId12" cstate="print"/>
          <a:srcRect l="6667" t="32222" r="16667" b="22222"/>
          <a:stretch>
            <a:fillRect/>
          </a:stretch>
        </p:blipFill>
        <p:spPr bwMode="auto">
          <a:xfrm>
            <a:off x="5715000" y="4572000"/>
            <a:ext cx="3124200" cy="139230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1" name="Picture 7" descr="F:\20230411_093414.jpg"/>
          <p:cNvPicPr>
            <a:picLocks noChangeAspect="1" noChangeArrowheads="1"/>
          </p:cNvPicPr>
          <p:nvPr/>
        </p:nvPicPr>
        <p:blipFill>
          <a:blip r:embed="rId13" cstate="print"/>
          <a:srcRect t="14667" r="32000" b="24889"/>
          <a:stretch>
            <a:fillRect/>
          </a:stretch>
        </p:blipFill>
        <p:spPr bwMode="auto">
          <a:xfrm>
            <a:off x="3124200" y="4876800"/>
            <a:ext cx="2362200" cy="1574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Прямоугольник 15"/>
          <p:cNvSpPr/>
          <p:nvPr/>
        </p:nvSpPr>
        <p:spPr>
          <a:xfrm>
            <a:off x="990600" y="2057400"/>
            <a:ext cx="7543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C00000"/>
                </a:solidFill>
              </a:rPr>
              <a:t>Приобретение учащимися необходимых знаний, умений, навыков для самостоятельного использования физических упражнений, закаливающих средств и гигиенических требований с целью поддержания высокой работоспособности во всех периодах жизни; воспитания навыков для самостоятельных занятий и умения вести здоровый образ жизни; развивать физические качества, необходимые для овладения игрой мини – футбол, придерживаться принципов гармоничности,  оздоровительной направленности учебного процесса. 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Конкурс\1618898159_34-phonoteka_org-p-krasivii-sportivnii-fon-dlya-prezentatsii-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2050" name="Picture 2" descr="F:\20220118_114427 — копия — коп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304800"/>
            <a:ext cx="3048000" cy="1714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F:\20220525_122656.jpg"/>
          <p:cNvPicPr>
            <a:picLocks noChangeAspect="1" noChangeArrowheads="1"/>
          </p:cNvPicPr>
          <p:nvPr/>
        </p:nvPicPr>
        <p:blipFill>
          <a:blip r:embed="rId4" cstate="print"/>
          <a:srcRect l="10833" t="5555" r="18333" b="29259"/>
          <a:stretch>
            <a:fillRect/>
          </a:stretch>
        </p:blipFill>
        <p:spPr bwMode="auto">
          <a:xfrm>
            <a:off x="5029200" y="381000"/>
            <a:ext cx="3385705" cy="1752600"/>
          </a:xfrm>
          <a:prstGeom prst="rect">
            <a:avLst/>
          </a:prstGeom>
          <a:noFill/>
        </p:spPr>
      </p:pic>
      <p:pic>
        <p:nvPicPr>
          <p:cNvPr id="2052" name="Picture 4" descr="F:\20220525_122816.jpg"/>
          <p:cNvPicPr>
            <a:picLocks noChangeAspect="1" noChangeArrowheads="1"/>
          </p:cNvPicPr>
          <p:nvPr/>
        </p:nvPicPr>
        <p:blipFill>
          <a:blip r:embed="rId5" cstate="print"/>
          <a:srcRect l="20833" t="17408" r="20833" b="17407"/>
          <a:stretch>
            <a:fillRect/>
          </a:stretch>
        </p:blipFill>
        <p:spPr bwMode="auto">
          <a:xfrm>
            <a:off x="152400" y="2286000"/>
            <a:ext cx="3030682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F:\20220525_123219.jpg"/>
          <p:cNvPicPr>
            <a:picLocks noChangeAspect="1" noChangeArrowheads="1"/>
          </p:cNvPicPr>
          <p:nvPr/>
        </p:nvPicPr>
        <p:blipFill>
          <a:blip r:embed="rId6" cstate="print"/>
          <a:srcRect l="21667" t="18889" r="25833" b="29259"/>
          <a:stretch>
            <a:fillRect/>
          </a:stretch>
        </p:blipFill>
        <p:spPr bwMode="auto">
          <a:xfrm>
            <a:off x="3048000" y="2438400"/>
            <a:ext cx="3048000" cy="16933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F:\20220118_120411.jpg"/>
          <p:cNvPicPr>
            <a:picLocks noChangeAspect="1" noChangeArrowheads="1"/>
          </p:cNvPicPr>
          <p:nvPr/>
        </p:nvPicPr>
        <p:blipFill>
          <a:blip r:embed="rId7" cstate="print"/>
          <a:srcRect l="6667" t="8148" r="19167" b="13333"/>
          <a:stretch>
            <a:fillRect/>
          </a:stretch>
        </p:blipFill>
        <p:spPr bwMode="auto">
          <a:xfrm>
            <a:off x="6100312" y="2362201"/>
            <a:ext cx="2815087" cy="167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2057400" y="4572000"/>
            <a:ext cx="6934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При поддержке РФС школы могут создавать футбольные секции для дополнительных занятий.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Тренировки выстраиваются по единой программе подготовки, налаживается взаимодействие со спортивными школами, футбольными клубами и академиями.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Конкурс\1618898159_34-phonoteka_org-p-krasivii-sportivnii-fon-dlya-prezentatsii-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371600" y="3124200"/>
            <a:ext cx="6934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Одержав победу на муниципальном этапе, команда юношей (2010-2011г.р.) и девушек (2012-2013 г.р.) представили наш район на </a:t>
            </a:r>
            <a:r>
              <a:rPr lang="ru-RU" b="1" dirty="0" smtClean="0">
                <a:solidFill>
                  <a:srgbClr val="7030A0"/>
                </a:solidFill>
              </a:rPr>
              <a:t>р</a:t>
            </a:r>
            <a:r>
              <a:rPr lang="ru-RU" b="1" dirty="0" smtClean="0">
                <a:solidFill>
                  <a:srgbClr val="7030A0"/>
                </a:solidFill>
              </a:rPr>
              <a:t>еспубликанском этапе ШФЛ 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0"/>
            <a:ext cx="777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Школьная футбольная лига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Республики Татарстан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2" name="Picture 2" descr="F:\футбол\vTf8dCRb748.jpg"/>
          <p:cNvPicPr>
            <a:picLocks noChangeAspect="1" noChangeArrowheads="1"/>
          </p:cNvPicPr>
          <p:nvPr/>
        </p:nvPicPr>
        <p:blipFill>
          <a:blip r:embed="rId3" cstate="print"/>
          <a:srcRect l="12000" t="26000" r="13000" b="18000"/>
          <a:stretch>
            <a:fillRect/>
          </a:stretch>
        </p:blipFill>
        <p:spPr bwMode="auto">
          <a:xfrm>
            <a:off x="1143000" y="1143000"/>
            <a:ext cx="3548743" cy="1987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F:\футбол\UfWkvG91Bfk.jpg"/>
          <p:cNvPicPr>
            <a:picLocks noChangeAspect="1" noChangeArrowheads="1"/>
          </p:cNvPicPr>
          <p:nvPr/>
        </p:nvPicPr>
        <p:blipFill>
          <a:blip r:embed="rId4" cstate="print"/>
          <a:srcRect r="11789" b="18189"/>
          <a:stretch>
            <a:fillRect/>
          </a:stretch>
        </p:blipFill>
        <p:spPr bwMode="auto">
          <a:xfrm>
            <a:off x="4876800" y="1066800"/>
            <a:ext cx="3228975" cy="19930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8" name="Picture 4" descr="F:\футбол\WWqELOmj8DI.jpg"/>
          <p:cNvPicPr>
            <a:picLocks noChangeAspect="1" noChangeArrowheads="1"/>
          </p:cNvPicPr>
          <p:nvPr/>
        </p:nvPicPr>
        <p:blipFill>
          <a:blip r:embed="rId5" cstate="print"/>
          <a:srcRect t="11475"/>
          <a:stretch>
            <a:fillRect/>
          </a:stretch>
        </p:blipFill>
        <p:spPr bwMode="auto">
          <a:xfrm>
            <a:off x="2286000" y="4038600"/>
            <a:ext cx="2995611" cy="1766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2819400" y="6019800"/>
            <a:ext cx="5181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cs typeface="Aharoni" pitchFamily="2" charset="-79"/>
              </a:rPr>
              <a:t>Команда юношей заняла почетное </a:t>
            </a:r>
            <a:r>
              <a:rPr lang="en-US" sz="2000" b="1" dirty="0" smtClean="0">
                <a:solidFill>
                  <a:srgbClr val="C00000"/>
                </a:solidFill>
                <a:latin typeface="Aharoni" pitchFamily="2" charset="-79"/>
                <a:cs typeface="Aharoni" pitchFamily="2" charset="-79"/>
              </a:rPr>
              <a:t>III</a:t>
            </a:r>
            <a:r>
              <a:rPr lang="ru-RU" sz="2000" b="1" dirty="0" smtClean="0">
                <a:solidFill>
                  <a:srgbClr val="C00000"/>
                </a:solidFill>
                <a:cs typeface="Aharoni" pitchFamily="2" charset="-79"/>
              </a:rPr>
              <a:t> место</a:t>
            </a:r>
            <a:endParaRPr lang="ru-RU" sz="2000" b="1" dirty="0">
              <a:solidFill>
                <a:srgbClr val="C00000"/>
              </a:solidFill>
              <a:cs typeface="Aharoni" pitchFamily="2" charset="-79"/>
            </a:endParaRPr>
          </a:p>
        </p:txBody>
      </p:sp>
      <p:pic>
        <p:nvPicPr>
          <p:cNvPr id="1029" name="Picture 5" descr="F:\футбол\J6hkGPxsKNY.jpg"/>
          <p:cNvPicPr>
            <a:picLocks noChangeAspect="1" noChangeArrowheads="1"/>
          </p:cNvPicPr>
          <p:nvPr/>
        </p:nvPicPr>
        <p:blipFill>
          <a:blip r:embed="rId6" cstate="print"/>
          <a:srcRect l="16200" t="14628" r="9744"/>
          <a:stretch>
            <a:fillRect/>
          </a:stretch>
        </p:blipFill>
        <p:spPr bwMode="auto">
          <a:xfrm>
            <a:off x="5867400" y="3962400"/>
            <a:ext cx="2667000" cy="2048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Конкурс\1618898159_34-phonoteka_org-p-krasivii-sportivnii-fon-dlya-prezentatsii-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62000" y="152400"/>
            <a:ext cx="7772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Всероссийский фестиваль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0" y="609600"/>
            <a:ext cx="8001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2060"/>
                </a:solidFill>
              </a:rPr>
              <a:t>Каждый учебный год в рамках проекта «Футбол в школе» проходит одноименный Всероссийский </a:t>
            </a:r>
            <a:r>
              <a:rPr lang="ru-RU" sz="1600" b="1" dirty="0" smtClean="0">
                <a:solidFill>
                  <a:srgbClr val="002060"/>
                </a:solidFill>
              </a:rPr>
              <a:t>фестиваль, в котором наша школа ежегодно принимает активное участие. </a:t>
            </a:r>
            <a:r>
              <a:rPr lang="ru-RU" sz="1600" b="1" dirty="0" smtClean="0">
                <a:solidFill>
                  <a:srgbClr val="002060"/>
                </a:solidFill>
              </a:rPr>
              <a:t>Стать его участником может любая общеобразовательная и дошкольная образовательная организация, вне зависимости от количества учеников и учителей физкультуры. Формат фестиваля максимально удобен для участников при его организации: обучающимся и их педагогам не нужно куда-то ехать — все конкурсы и соревнования проводятся на базе собственной образовательной организации.</a:t>
            </a:r>
            <a:endParaRPr lang="ru-RU" sz="16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пк\AppData\Local\Temp\Rar$DIa0.000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2514600"/>
            <a:ext cx="1504950" cy="2006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пк\AppData\Local\Temp\Rar$DIa0.022\20230322_0818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2514600"/>
            <a:ext cx="2362200" cy="17716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 descr="C:\Users\пк\AppData\Local\Temp\Rar$DIa0.099\20230517_1235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19200" y="2514600"/>
            <a:ext cx="2590800" cy="1943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 descr="C:\Users\пк\AppData\Local\Temp\Rar$DIa0.889\IMG-20221027-WA004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67600" y="4572000"/>
            <a:ext cx="1427262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4" name="Picture 6" descr="C:\Users\пк\AppData\Local\Temp\Rar$DIa0.146\IMG-20230404-WA0057.jpg"/>
          <p:cNvPicPr>
            <a:picLocks noChangeAspect="1" noChangeArrowheads="1"/>
          </p:cNvPicPr>
          <p:nvPr/>
        </p:nvPicPr>
        <p:blipFill>
          <a:blip r:embed="rId7" cstate="print"/>
          <a:srcRect t="27778"/>
          <a:stretch>
            <a:fillRect/>
          </a:stretch>
        </p:blipFill>
        <p:spPr bwMode="auto">
          <a:xfrm>
            <a:off x="3657600" y="4572000"/>
            <a:ext cx="3516923" cy="190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5" name="Picture 7" descr="C:\Users\пк\AppData\Local\Temp\Rar$DIa0.261\IMG-20221107-WA0027.jpg"/>
          <p:cNvPicPr>
            <a:picLocks noChangeAspect="1" noChangeArrowheads="1"/>
          </p:cNvPicPr>
          <p:nvPr/>
        </p:nvPicPr>
        <p:blipFill>
          <a:blip r:embed="rId8" cstate="print"/>
          <a:srcRect t="-3704" r="11111"/>
          <a:stretch>
            <a:fillRect/>
          </a:stretch>
        </p:blipFill>
        <p:spPr bwMode="auto">
          <a:xfrm>
            <a:off x="2133600" y="4572000"/>
            <a:ext cx="1219200" cy="1896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222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пк</cp:lastModifiedBy>
  <cp:revision>9</cp:revision>
  <dcterms:created xsi:type="dcterms:W3CDTF">2023-11-02T14:52:44Z</dcterms:created>
  <dcterms:modified xsi:type="dcterms:W3CDTF">2023-11-13T18:02:03Z</dcterms:modified>
</cp:coreProperties>
</file>